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embeddedFontLst>
    <p:embeddedFont>
      <p:font typeface="M PLUS 1p"/>
      <p:regular r:id="rId36"/>
      <p:bold r:id="rId37"/>
    </p:embeddedFont>
    <p:embeddedFont>
      <p:font typeface="Fira Sans Medium"/>
      <p:regular r:id="rId38"/>
      <p:bold r:id="rId39"/>
      <p:italic r:id="rId40"/>
      <p:boldItalic r:id="rId41"/>
    </p:embeddedFont>
    <p:embeddedFont>
      <p:font typeface="Fira Sans"/>
      <p:bold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96CE80-C45F-407E-8F04-CFB44C97495F}">
  <a:tblStyle styleId="{ED96CE80-C45F-407E-8F04-CFB44C9749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602643F-DD86-44DC-A6E4-85867A171F4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Medium-italic.fntdata"/><Relationship Id="rId20" Type="http://schemas.openxmlformats.org/officeDocument/2006/relationships/slide" Target="slides/slide14.xml"/><Relationship Id="rId42" Type="http://schemas.openxmlformats.org/officeDocument/2006/relationships/font" Target="fonts/FiraSans-bold.fntdata"/><Relationship Id="rId41" Type="http://schemas.openxmlformats.org/officeDocument/2006/relationships/font" Target="fonts/FiraSansMedium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schemas.openxmlformats.org/officeDocument/2006/relationships/font" Target="fonts/FiraSans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MPLUS1p-bold.fntdata"/><Relationship Id="rId14" Type="http://schemas.openxmlformats.org/officeDocument/2006/relationships/slide" Target="slides/slide8.xml"/><Relationship Id="rId36" Type="http://schemas.openxmlformats.org/officeDocument/2006/relationships/font" Target="fonts/MPLUS1p-regular.fntdata"/><Relationship Id="rId17" Type="http://schemas.openxmlformats.org/officeDocument/2006/relationships/slide" Target="slides/slide11.xml"/><Relationship Id="rId39" Type="http://schemas.openxmlformats.org/officeDocument/2006/relationships/font" Target="fonts/FiraSansMedium-bold.fntdata"/><Relationship Id="rId16" Type="http://schemas.openxmlformats.org/officeDocument/2006/relationships/slide" Target="slides/slide10.xml"/><Relationship Id="rId38" Type="http://schemas.openxmlformats.org/officeDocument/2006/relationships/font" Target="fonts/FiraSansMedium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8b8ce8031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8b8ce8031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規劃與設計著重說明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085db0c803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085db0c803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規劃與設計著重說明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085db0c803_0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085db0c803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9506c865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09506c865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861986be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861986be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09506c865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09506c865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9506c865e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09506c865e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7e918d6c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7e918d6c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7e918d6ca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7e918d6ca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7e918d6ca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7e918d6ca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82ec7784d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82ec7784d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7e918d6ca2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7e918d6ca2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82ec7784db_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82ec7784db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7e918d6ca2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7e918d6ca2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7e918d6ca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7e918d6ca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7e918d6ca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7e918d6ca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7e918d6ca2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7e918d6ca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7e918d6ca2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7e918d6ca2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7e918d6ca2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7e918d6ca2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7e918d6ca2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7e918d6ca2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085db0c803_0_1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085db0c803_0_1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09506c865e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09506c865e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085db0c803_0_1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1085db0c803_0_1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a49b2839e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a49b2839e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a49b2839e8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a49b2839e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a167967976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a167967976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a167967976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a167967976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a1be9c1bb1_1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a1be9c1bb1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內容">
  <p:cSld name="OBJECT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113233" y="514350"/>
            <a:ext cx="75141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113232" y="2000249"/>
            <a:ext cx="7514100" cy="23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355600" lvl="0" marL="457200" rtl="0" algn="l">
              <a:spcBef>
                <a:spcPts val="30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 algn="l">
              <a:spcBef>
                <a:spcPts val="50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 algn="l">
              <a:spcBef>
                <a:spcPts val="50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 algn="l">
              <a:spcBef>
                <a:spcPts val="50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 algn="l">
              <a:spcBef>
                <a:spcPts val="50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 algn="l">
              <a:spcBef>
                <a:spcPts val="50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 algn="l">
              <a:spcBef>
                <a:spcPts val="50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 algn="l">
              <a:spcBef>
                <a:spcPts val="50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 algn="l">
              <a:spcBef>
                <a:spcPts val="500"/>
              </a:spcBef>
              <a:spcAft>
                <a:spcPts val="50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7299492" y="4412456"/>
            <a:ext cx="8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929209" y="4412456"/>
            <a:ext cx="531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213892" y="4400348"/>
            <a:ext cx="413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OBJECT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507823" y="492156"/>
            <a:ext cx="8128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1800">
                <a:solidFill>
                  <a:srgbClr val="1736B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348364" y="4942375"/>
            <a:ext cx="350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 u="none" cap="none" strike="noStrike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r>
              <a:rPr lang="zh-TW"/>
              <a:t> of 31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3892" y="455359"/>
            <a:ext cx="78963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3500">
                <a:solidFill>
                  <a:schemeClr val="lt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4232" y="2147698"/>
            <a:ext cx="9015600" cy="16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 sz="1400">
                <a:solidFill>
                  <a:schemeClr val="dk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indent="-228600" lvl="1" marL="9144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348364" y="4942375"/>
            <a:ext cx="3501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25400" marR="0" rtl="0" algn="l">
              <a:lnSpc>
                <a:spcPct val="100000"/>
              </a:lnSpc>
              <a:spcBef>
                <a:spcPts val="0"/>
              </a:spcBef>
              <a:buNone/>
              <a:defRPr b="0" i="0" sz="600">
                <a:solidFill>
                  <a:srgbClr val="20339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r>
              <a:rPr lang="zh-TW"/>
              <a:t> of 31</a:t>
            </a:r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image" Target="../media/image8.jpg"/><Relationship Id="rId7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3.jpg"/><Relationship Id="rId6" Type="http://schemas.openxmlformats.org/officeDocument/2006/relationships/image" Target="../media/image1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738400" y="2037600"/>
            <a:ext cx="8016000" cy="1747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4800">
                <a:solidFill>
                  <a:srgbClr val="1836B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國考測驗平台</a:t>
            </a:r>
            <a:endParaRPr b="1" sz="4800">
              <a:solidFill>
                <a:srgbClr val="1836B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4800">
                <a:solidFill>
                  <a:srgbClr val="1836B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啟動會議</a:t>
            </a:r>
            <a:r>
              <a:rPr b="1" lang="zh-TW" sz="4800">
                <a:solidFill>
                  <a:srgbClr val="1836B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簡報</a:t>
            </a:r>
            <a:endParaRPr b="1" sz="3600">
              <a:solidFill>
                <a:srgbClr val="0B5394"/>
              </a:solidFill>
              <a:highlight>
                <a:srgbClr val="CFE2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4116395" y="3768093"/>
            <a:ext cx="3985222" cy="3451574"/>
          </a:xfrm>
          <a:custGeom>
            <a:rect b="b" l="l" r="r" t="t"/>
            <a:pathLst>
              <a:path extrusionOk="0" h="5372100" w="620268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86C7ED"/>
          </a:solidFill>
          <a:ln>
            <a:noFill/>
          </a:ln>
        </p:spPr>
      </p:sp>
      <p:sp>
        <p:nvSpPr>
          <p:cNvPr id="74" name="Google Shape;74;p16"/>
          <p:cNvSpPr/>
          <p:nvPr/>
        </p:nvSpPr>
        <p:spPr>
          <a:xfrm>
            <a:off x="7076795" y="2045980"/>
            <a:ext cx="3985222" cy="3451574"/>
          </a:xfrm>
          <a:custGeom>
            <a:rect b="b" l="l" r="r" t="t"/>
            <a:pathLst>
              <a:path extrusionOk="0" h="5372100" w="620268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  <a:ln>
            <a:noFill/>
          </a:ln>
        </p:spPr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56" y="4373381"/>
            <a:ext cx="610588" cy="66478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6313511" y="476250"/>
            <a:ext cx="231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836B2"/>
                </a:solidFill>
                <a:latin typeface="Fira Sans"/>
                <a:ea typeface="Fira Sans"/>
                <a:cs typeface="Fira Sans"/>
                <a:sym typeface="Fira Sans"/>
              </a:rPr>
              <a:t>Nov</a:t>
            </a:r>
            <a:r>
              <a:rPr b="1" i="0" lang="zh-TW" sz="1800" u="none" cap="none" strike="noStrike">
                <a:solidFill>
                  <a:srgbClr val="1836B2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b="1" lang="zh-TW" sz="1800">
                <a:solidFill>
                  <a:srgbClr val="1836B2"/>
                </a:solidFill>
                <a:latin typeface="Fira Sans"/>
                <a:ea typeface="Fira Sans"/>
                <a:cs typeface="Fira Sans"/>
                <a:sym typeface="Fira Sans"/>
              </a:rPr>
              <a:t>04</a:t>
            </a:r>
            <a:r>
              <a:rPr b="1" i="0" lang="zh-TW" sz="1800" u="none" cap="none" strike="noStrike">
                <a:solidFill>
                  <a:srgbClr val="1836B2"/>
                </a:solidFill>
                <a:latin typeface="Fira Sans"/>
                <a:ea typeface="Fira Sans"/>
                <a:cs typeface="Fira Sans"/>
                <a:sym typeface="Fira Sans"/>
              </a:rPr>
              <a:t>, 202</a:t>
            </a:r>
            <a:r>
              <a:rPr b="1" lang="zh-TW" sz="1800">
                <a:solidFill>
                  <a:srgbClr val="1836B2"/>
                </a:solidFill>
                <a:latin typeface="Fira Sans"/>
                <a:ea typeface="Fira Sans"/>
                <a:cs typeface="Fira Sans"/>
                <a:sym typeface="Fira Sans"/>
              </a:rPr>
              <a:t>2</a:t>
            </a:r>
            <a:endParaRPr sz="700"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6600" y="223843"/>
            <a:ext cx="1760400" cy="174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C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1418450" y="1637875"/>
            <a:ext cx="4697400" cy="21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專案目標</a:t>
            </a:r>
            <a:endParaRPr b="1" sz="20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專案說明</a:t>
            </a:r>
            <a:endParaRPr b="1" sz="20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問題討論</a:t>
            </a:r>
            <a:endParaRPr b="1" sz="20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0" y="4613556"/>
            <a:ext cx="415648" cy="4772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/>
          <p:nvPr/>
        </p:nvSpPr>
        <p:spPr>
          <a:xfrm>
            <a:off x="8257725" y="4431325"/>
            <a:ext cx="1083300" cy="10833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8333925" y="4507525"/>
            <a:ext cx="930900" cy="930900"/>
          </a:xfrm>
          <a:prstGeom prst="ellipse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8358600" y="4748400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87" name="Google Shape;87;p17"/>
          <p:cNvSpPr/>
          <p:nvPr/>
        </p:nvSpPr>
        <p:spPr>
          <a:xfrm rot="10800000">
            <a:off x="-881818" y="337935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203491"/>
          </a:solidFill>
          <a:ln>
            <a:noFill/>
          </a:ln>
        </p:spPr>
      </p:sp>
      <p:sp>
        <p:nvSpPr>
          <p:cNvPr id="88" name="Google Shape;88;p17"/>
          <p:cNvSpPr txBox="1"/>
          <p:nvPr/>
        </p:nvSpPr>
        <p:spPr>
          <a:xfrm>
            <a:off x="663175" y="474650"/>
            <a:ext cx="389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簡報大綱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89" name="Google Shape;89;p17"/>
          <p:cNvGrpSpPr/>
          <p:nvPr/>
        </p:nvGrpSpPr>
        <p:grpSpPr>
          <a:xfrm>
            <a:off x="1008939" y="1700460"/>
            <a:ext cx="378269" cy="307217"/>
            <a:chOff x="6193" y="5364"/>
            <a:chExt cx="945909" cy="819245"/>
          </a:xfrm>
        </p:grpSpPr>
        <p:sp>
          <p:nvSpPr>
            <p:cNvPr id="90" name="Google Shape;90;p17"/>
            <p:cNvSpPr/>
            <p:nvPr/>
          </p:nvSpPr>
          <p:spPr>
            <a:xfrm rot="10800000">
              <a:off x="6193" y="5364"/>
              <a:ext cx="945909" cy="819245"/>
            </a:xfrm>
            <a:custGeom>
              <a:rect b="b" l="l" r="r" t="t"/>
              <a:pathLst>
                <a:path extrusionOk="0" h="5372100" w="620268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  <a:ln>
              <a:noFill/>
            </a:ln>
          </p:spPr>
        </p:sp>
        <p:sp>
          <p:nvSpPr>
            <p:cNvPr id="91" name="Google Shape;91;p17"/>
            <p:cNvSpPr txBox="1"/>
            <p:nvPr/>
          </p:nvSpPr>
          <p:spPr>
            <a:xfrm>
              <a:off x="209501" y="168425"/>
              <a:ext cx="53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1200" u="none" cap="none" strike="noStrike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01</a:t>
              </a:r>
              <a:endParaRPr sz="700"/>
            </a:p>
          </p:txBody>
        </p:sp>
      </p:grpSp>
      <p:grpSp>
        <p:nvGrpSpPr>
          <p:cNvPr id="92" name="Google Shape;92;p17"/>
          <p:cNvGrpSpPr/>
          <p:nvPr/>
        </p:nvGrpSpPr>
        <p:grpSpPr>
          <a:xfrm>
            <a:off x="1008939" y="2270886"/>
            <a:ext cx="378269" cy="307217"/>
            <a:chOff x="6193" y="5364"/>
            <a:chExt cx="945909" cy="819245"/>
          </a:xfrm>
        </p:grpSpPr>
        <p:sp>
          <p:nvSpPr>
            <p:cNvPr id="93" name="Google Shape;93;p17"/>
            <p:cNvSpPr/>
            <p:nvPr/>
          </p:nvSpPr>
          <p:spPr>
            <a:xfrm rot="10800000">
              <a:off x="6193" y="5364"/>
              <a:ext cx="945909" cy="819245"/>
            </a:xfrm>
            <a:custGeom>
              <a:rect b="b" l="l" r="r" t="t"/>
              <a:pathLst>
                <a:path extrusionOk="0" h="5372100" w="620268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  <a:ln>
              <a:noFill/>
            </a:ln>
          </p:spPr>
        </p:sp>
        <p:sp>
          <p:nvSpPr>
            <p:cNvPr id="94" name="Google Shape;94;p17"/>
            <p:cNvSpPr txBox="1"/>
            <p:nvPr/>
          </p:nvSpPr>
          <p:spPr>
            <a:xfrm>
              <a:off x="209517" y="151295"/>
              <a:ext cx="53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1200" u="none" cap="none" strike="noStrike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02</a:t>
              </a:r>
              <a:endParaRPr sz="700"/>
            </a:p>
          </p:txBody>
        </p:sp>
      </p:grpSp>
      <p:grpSp>
        <p:nvGrpSpPr>
          <p:cNvPr id="95" name="Google Shape;95;p17"/>
          <p:cNvGrpSpPr/>
          <p:nvPr/>
        </p:nvGrpSpPr>
        <p:grpSpPr>
          <a:xfrm>
            <a:off x="1008939" y="2804286"/>
            <a:ext cx="378269" cy="307217"/>
            <a:chOff x="6193" y="5364"/>
            <a:chExt cx="945909" cy="819245"/>
          </a:xfrm>
        </p:grpSpPr>
        <p:sp>
          <p:nvSpPr>
            <p:cNvPr id="96" name="Google Shape;96;p17"/>
            <p:cNvSpPr/>
            <p:nvPr/>
          </p:nvSpPr>
          <p:spPr>
            <a:xfrm rot="10800000">
              <a:off x="6193" y="5364"/>
              <a:ext cx="945909" cy="819245"/>
            </a:xfrm>
            <a:custGeom>
              <a:rect b="b" l="l" r="r" t="t"/>
              <a:pathLst>
                <a:path extrusionOk="0" h="5372100" w="620268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  <a:ln>
              <a:noFill/>
            </a:ln>
          </p:spPr>
        </p:sp>
        <p:sp>
          <p:nvSpPr>
            <p:cNvPr id="97" name="Google Shape;97;p17"/>
            <p:cNvSpPr txBox="1"/>
            <p:nvPr/>
          </p:nvSpPr>
          <p:spPr>
            <a:xfrm>
              <a:off x="209517" y="151295"/>
              <a:ext cx="53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1200" u="none" cap="none" strike="noStrike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zh-TW" sz="120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3</a:t>
              </a:r>
              <a:endParaRPr sz="7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C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0" y="4613556"/>
            <a:ext cx="415648" cy="477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/>
          <p:nvPr/>
        </p:nvSpPr>
        <p:spPr>
          <a:xfrm>
            <a:off x="8257725" y="4431325"/>
            <a:ext cx="1083300" cy="10833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8333925" y="4507525"/>
            <a:ext cx="930900" cy="930900"/>
          </a:xfrm>
          <a:prstGeom prst="ellipse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8358600" y="4748400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6" name="Google Shape;106;p18"/>
          <p:cNvSpPr/>
          <p:nvPr/>
        </p:nvSpPr>
        <p:spPr>
          <a:xfrm rot="10800000">
            <a:off x="-881818" y="337935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203491"/>
          </a:solidFill>
          <a:ln>
            <a:noFill/>
          </a:ln>
        </p:spPr>
      </p:sp>
      <p:sp>
        <p:nvSpPr>
          <p:cNvPr id="107" name="Google Shape;107;p18"/>
          <p:cNvSpPr txBox="1"/>
          <p:nvPr/>
        </p:nvSpPr>
        <p:spPr>
          <a:xfrm>
            <a:off x="152400" y="457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專案目標及範圍</a:t>
            </a:r>
            <a:endParaRPr sz="3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1016000" y="1636888"/>
            <a:ext cx="7338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建置一套國考與平時考試專用的考試平台，提供學生可進行國家考試測驗與平時學校測驗使用</a:t>
            </a:r>
            <a:r>
              <a:rPr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sz="2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9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114" name="Google Shape;114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9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19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8" name="Google Shape;118;p19"/>
          <p:cNvSpPr/>
          <p:nvPr/>
        </p:nvSpPr>
        <p:spPr>
          <a:xfrm rot="10800000">
            <a:off x="-921881" y="328712"/>
            <a:ext cx="6772674" cy="851142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119" name="Google Shape;119;p19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9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/>
          </a:p>
        </p:txBody>
      </p:sp>
      <p:sp>
        <p:nvSpPr>
          <p:cNvPr id="121" name="Google Shape;121;p19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系統規範</a:t>
            </a:r>
            <a:endParaRPr sz="700"/>
          </a:p>
        </p:txBody>
      </p:sp>
      <p:sp>
        <p:nvSpPr>
          <p:cNvPr id="122" name="Google Shape;122;p19"/>
          <p:cNvSpPr txBox="1"/>
          <p:nvPr/>
        </p:nvSpPr>
        <p:spPr>
          <a:xfrm>
            <a:off x="2568175" y="1682425"/>
            <a:ext cx="6302400" cy="1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本系統所有前台使用者介面須符合響應式網頁設計 (RWD)。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需提供雙平台(iOS 與 Android)考試系統 APP。Android 最低安裝版本為8.0含以上，iOS 最低安裝版本為11.0含以上版本。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針對 Windows 10 以上電腦版界面，需提供避免切換到其他視窗之程式以防止作弊。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本系統需導入 SSL 伺服器憑證並採 TLS1.2 協定以上加密連線。</a:t>
            </a:r>
            <a:endParaRPr sz="1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228600" y="457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20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129" name="Google Shape;129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20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0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20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3" name="Google Shape;133;p20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sp>
        <p:nvSpPr>
          <p:cNvPr id="134" name="Google Shape;134;p20"/>
          <p:cNvSpPr txBox="1"/>
          <p:nvPr/>
        </p:nvSpPr>
        <p:spPr>
          <a:xfrm>
            <a:off x="228600" y="4572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架構</a:t>
            </a: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6203"/>
            <a:ext cx="8975524" cy="504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21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141" name="Google Shape;141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1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1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" name="Google Shape;144;p21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5" name="Google Shape;145;p21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146" name="Google Shape;146;p21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" name="Google Shape;147;p21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/>
          </a:p>
        </p:txBody>
      </p:sp>
      <p:sp>
        <p:nvSpPr>
          <p:cNvPr id="148" name="Google Shape;148;p21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首頁功能</a:t>
            </a:r>
            <a:endParaRPr sz="700"/>
          </a:p>
        </p:txBody>
      </p:sp>
      <p:sp>
        <p:nvSpPr>
          <p:cNvPr id="149" name="Google Shape;149;p21"/>
          <p:cNvSpPr txBox="1"/>
          <p:nvPr/>
        </p:nvSpPr>
        <p:spPr>
          <a:xfrm>
            <a:off x="2740625" y="1688275"/>
            <a:ext cx="6051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317500" lvl="0" marL="914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需於介面上提供使用操作說明。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需提供英雄榜功能，可依照後台考試成績顯示於首頁。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需提供登入介面，提供學生登入與管理人員登入功能。</a:t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228600" y="4572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22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156" name="Google Shape;156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Google Shape;157;p22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2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22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0" name="Google Shape;160;p22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161" name="Google Shape;161;p22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2" name="Google Shape;162;p22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/>
          </a:p>
        </p:txBody>
      </p:sp>
      <p:sp>
        <p:nvSpPr>
          <p:cNvPr id="163" name="Google Shape;163;p22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模擬考功能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2612650" y="1688275"/>
            <a:ext cx="6179400" cy="28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需可提供模擬考模式(包含可進行期中期末或者平常測驗考)。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可依照不同帳號權限登入後，顯示該時段可考試之測驗卷。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需提供登入檢查機制，同一帳號於同一時間僅允許單次登入。(後台可設定單次登入或者可重複登入)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於不同裝置(電腦或者手機)考題介面，提供防右鍵盜考功能。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測驗介面需提供倒數計時功能，可依照後台設定時間顯示該考試剩餘時間。</a:t>
            </a:r>
            <a:endParaRPr sz="1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152400" lvl="0" marL="152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1524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228600" y="457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3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171" name="Google Shape;171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3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" name="Google Shape;174;p23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5" name="Google Shape;175;p23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176" name="Google Shape;176;p23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7" name="Google Shape;177;p23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練習考模式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2740625" y="1688275"/>
            <a:ext cx="6051300" cy="3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需可提供練習模式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國考練習模式: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提供可選擇特定年份的國考試題進行練習。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可選擇練習模式為及時回饋答案或者完成測驗顯示結果。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測驗練習模式: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提供可選擇考試題卷，包含題目來源、年度、類別、難易度、題目總數、作答時間、是否即時顯示成績與是否即時顯示答案。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成績查詢: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提供學生可查看過去考試紀錄(包含考題、成績)。</a:t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2222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1524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228600" y="4572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24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186" name="Google Shape;186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24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4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" name="Google Shape;189;p24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0" name="Google Shape;190;p24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191" name="Google Shape;191;p24"/>
          <p:cNvCxnSpPr/>
          <p:nvPr/>
        </p:nvCxnSpPr>
        <p:spPr>
          <a:xfrm flipH="1">
            <a:off x="2408563" y="15863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24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後台管理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2740625" y="1688275"/>
            <a:ext cx="6051300" cy="2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帳號管理功能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提供可新增修改刪除管理帳號。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需可匯入帳號，可匯入學生帳號與教職帳號，匯入欄位包含帳號、姓名、密碼與單位(科系)。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提供帳號列表與查詢功能。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需提供密碼安全設定，包含密碼長度、複雜性且密碼須具備每半年要求使用者變更，重新設定密碼功能。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2222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1524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95" name="Google Shape;195;p24"/>
          <p:cNvSpPr txBox="1"/>
          <p:nvPr/>
        </p:nvSpPr>
        <p:spPr>
          <a:xfrm>
            <a:off x="228600" y="45720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25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01" name="Google Shape;20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5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4" name="Google Shape;204;p25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5" name="Google Shape;205;p25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206" name="Google Shape;206;p25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7" name="Google Shape;207;p25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後台管理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2740625" y="1258000"/>
            <a:ext cx="6167400" cy="3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權限設定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最高管理者帳號:具有網站最高管理權限，並可檢視各項功能與設定，例如可查詢所有學生成績。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科系管理帳號: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需可維護考卷管理。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可查看自己所屬科系學生測驗成績。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可增加該系所各承辦人員帳號。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rabicPeriod" startAt="2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科系承辦人員帳號: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提供可新增類別與題目功能。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查看該科系測驗成績。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rabicPeriod" startAt="2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教師帳號: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提供該教師可依照所屬科系進行測驗管理。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可查看到各科國考的題目(但不提供編輯功能)。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需可新增類別功能。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可新增測驗並匯出考題與成績等功能。</a:t>
            </a:r>
            <a:endParaRPr sz="1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26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16" name="Google Shape;216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26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" name="Google Shape;219;p26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0" name="Google Shape;220;p26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221" name="Google Shape;221;p26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26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223" name="Google Shape;223;p26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考卷</a:t>
            </a: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4" name="Google Shape;224;p26"/>
          <p:cNvSpPr txBox="1"/>
          <p:nvPr/>
        </p:nvSpPr>
        <p:spPr>
          <a:xfrm>
            <a:off x="2740625" y="1439663"/>
            <a:ext cx="6167400" cy="17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新增考卷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需可設定考試模式(模擬考/練習)。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</a:t>
            </a: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可作答對象。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需可設定該考卷可作答日期與時間。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需可設定該考卷各題配分。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25" name="Google Shape;225;p26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26" name="Google Shape;22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7500" y="2952500"/>
            <a:ext cx="3605699" cy="197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27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32" name="Google Shape;23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7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5" name="Google Shape;235;p27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6" name="Google Shape;236;p27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sp>
        <p:nvSpPr>
          <p:cNvPr id="237" name="Google Shape;237;p27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38" name="Google Shape;23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5700" y="1339275"/>
            <a:ext cx="6732600" cy="368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28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44" name="Google Shape;244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8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7" name="Google Shape;247;p28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8" name="Google Shape;248;p28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249" name="Google Shape;249;p28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0" name="Google Shape;250;p28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考卷管理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2" name="Google Shape;252;p28"/>
          <p:cNvSpPr txBox="1"/>
          <p:nvPr/>
        </p:nvSpPr>
        <p:spPr>
          <a:xfrm>
            <a:off x="2740625" y="1217451"/>
            <a:ext cx="61674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新增考卷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需可設定該考卷題目數量。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需可設定該考卷考試科目或範圍(年分、題目來源)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需可設定該考卷難易度，區分簡、中、難程度。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需可設定該考卷從題庫的出題率。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可設定該考卷是否可與其他教師共用。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其他設定(EX:每頁題數、題目排列方式、是否即時顯示成績等)。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5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產生考卷時，需可同時產生代碼、試卷密碼(提共給出考卷老師可設定該試卷專屬密碼)、網址連結與QRCode。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53" name="Google Shape;253;p28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54" name="Google Shape;25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8751" y="3501625"/>
            <a:ext cx="3274752" cy="159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29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60" name="Google Shape;260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29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9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29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64" name="Google Shape;264;p29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sp>
        <p:nvSpPr>
          <p:cNvPr id="265" name="Google Shape;265;p29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66" name="Google Shape;2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605" y="1336425"/>
            <a:ext cx="7448643" cy="36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30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72" name="Google Shape;272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30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0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5" name="Google Shape;275;p30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6" name="Google Shape;276;p30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277" name="Google Shape;277;p30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8" name="Google Shape;278;p30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279" name="Google Shape;279;p30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考卷管理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0" name="Google Shape;280;p30"/>
          <p:cNvSpPr txBox="1"/>
          <p:nvPr/>
        </p:nvSpPr>
        <p:spPr>
          <a:xfrm>
            <a:off x="2740625" y="1715200"/>
            <a:ext cx="59808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匯出考卷: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本項功能需具備預覽功能。匯出格式須符合考選部國考A4排版格式。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81" name="Google Shape;281;p30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82" name="Google Shape;28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8285" y="2504100"/>
            <a:ext cx="3385475" cy="248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31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288" name="Google Shape;28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31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1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1" name="Google Shape;291;p31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2" name="Google Shape;292;p31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293" name="Google Shape;293;p31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4" name="Google Shape;294;p31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295" name="Google Shape;295;p31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題庫</a:t>
            </a: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6" name="Google Shape;296;p31"/>
          <p:cNvSpPr txBox="1"/>
          <p:nvPr/>
        </p:nvSpPr>
        <p:spPr>
          <a:xfrm>
            <a:off x="2740625" y="1715200"/>
            <a:ext cx="5980800" cy="20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新增題目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提供可匯入題目功能。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可新增修改與刪除題目功能，題目需可設定單選或者複選題，並可上傳圖檔與語音檔。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題庫部分:需可提供修改。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建立題目介面需提共簡易新增模式與進階模式，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簡易模式為:文字輸入問題與解答。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進階模式為:可包含回饋功能與多媒體編輯功能。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97" name="Google Shape;297;p31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32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303" name="Google Shape;30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32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2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32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07" name="Google Shape;307;p32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308" name="Google Shape;308;p32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9" name="Google Shape;309;p32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310" name="Google Shape;310;p32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題庫管理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11" name="Google Shape;311;p32"/>
          <p:cNvSpPr txBox="1"/>
          <p:nvPr/>
        </p:nvSpPr>
        <p:spPr>
          <a:xfrm>
            <a:off x="2740625" y="1715200"/>
            <a:ext cx="55182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題目分類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可設定該題目所屬主題、科目、章節。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可設定該題目難易度。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具備題組功能，可設定題組，若經由自動組題，題組內子題須一併加入組題，不可單獨分開。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12" name="Google Shape;312;p32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33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318" name="Google Shape;318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33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1" name="Google Shape;321;p33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22" name="Google Shape;322;p33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323" name="Google Shape;323;p33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33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325" name="Google Shape;325;p33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系統</a:t>
            </a: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26" name="Google Shape;326;p33"/>
          <p:cNvSpPr txBox="1"/>
          <p:nvPr/>
        </p:nvSpPr>
        <p:spPr>
          <a:xfrm>
            <a:off x="2740625" y="1715200"/>
            <a:ext cx="55182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各國考測驗時間:需提供每年各考科考試時間，需平台上可顯示各國考倒數時間。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需可設定各考試是否需要啟動防作弊功能。若開啟此功能，需檢查考試環境是否符合規格；當關閉防作弊時，則可關閉檢查功能。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34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333" name="Google Shape;333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p34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4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6" name="Google Shape;336;p34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37" name="Google Shape;337;p34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338" name="Google Shape;338;p34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9" name="Google Shape;339;p34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340" name="Google Shape;340;p34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系統管理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41" name="Google Shape;341;p34"/>
          <p:cNvSpPr txBox="1"/>
          <p:nvPr/>
        </p:nvSpPr>
        <p:spPr>
          <a:xfrm>
            <a:off x="2740625" y="1715200"/>
            <a:ext cx="5518200" cy="25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3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類別管理:(需到第三層)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需提供可管理類別與顯示類別清單。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可提供新增修改與刪除各考試類別。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區分母類別與子類別並具備階層功能。例如國考這個大分類底下有專業職業考試_護理師考試、普通考試_驗光生考師、高等考試_驗光師考試、物理治療師、職能治療師與醫事檢驗師，依照該大分類在建立子類別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例如:若依照科系考試類別架構為護理科-&gt;護理師-&gt;內外科護理學-&gt;癌症病人之護理。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lphaL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需檢查是否重複建類別。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42" name="Google Shape;342;p34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5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348" name="Google Shape;34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5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5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" name="Google Shape;351;p35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2" name="Google Shape;352;p35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353" name="Google Shape;353;p35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4" name="Google Shape;354;p35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355" name="Google Shape;355;p35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系統管理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6" name="Google Shape;356;p35"/>
          <p:cNvSpPr txBox="1"/>
          <p:nvPr/>
        </p:nvSpPr>
        <p:spPr>
          <a:xfrm>
            <a:off x="2740625" y="1715200"/>
            <a:ext cx="5518200" cy="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FKai-SB"/>
              <a:buAutoNum type="arabicPeriod" startAt="4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科系管理:</a:t>
            </a: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需提供可新增修改與刪除校方各科系。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DFKai-SB"/>
              <a:buAutoNum type="arabicPeriod" startAt="4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操作紀錄:提供可查詢相關操作紀錄包含帳號、日期時間、操作動作(例如:新增修改與刪除動作)與連線位置。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57" name="Google Shape;357;p35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363" name="Google Shape;36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4" name="Google Shape;364;p36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6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6" name="Google Shape;366;p36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7" name="Google Shape;367;p36"/>
          <p:cNvSpPr/>
          <p:nvPr/>
        </p:nvSpPr>
        <p:spPr>
          <a:xfrm rot="10800000">
            <a:off x="-881806" y="333748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85200C"/>
          </a:solidFill>
          <a:ln>
            <a:noFill/>
          </a:ln>
        </p:spPr>
      </p:sp>
      <p:cxnSp>
        <p:nvCxnSpPr>
          <p:cNvPr id="368" name="Google Shape;368;p36"/>
          <p:cNvCxnSpPr/>
          <p:nvPr/>
        </p:nvCxnSpPr>
        <p:spPr>
          <a:xfrm flipH="1">
            <a:off x="2408563" y="1510111"/>
            <a:ext cx="900" cy="301680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9" name="Google Shape;369;p36"/>
          <p:cNvSpPr/>
          <p:nvPr/>
        </p:nvSpPr>
        <p:spPr>
          <a:xfrm>
            <a:off x="645663" y="1559738"/>
            <a:ext cx="1559736" cy="428004"/>
          </a:xfrm>
          <a:prstGeom prst="flowChartTerminator">
            <a:avLst/>
          </a:prstGeom>
          <a:solidFill>
            <a:srgbClr val="A066CB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highlight>
                  <a:srgbClr val="A066CB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700">
              <a:highlight>
                <a:srgbClr val="A066CB"/>
              </a:highlight>
            </a:endParaRPr>
          </a:p>
        </p:txBody>
      </p:sp>
      <p:sp>
        <p:nvSpPr>
          <p:cNvPr id="370" name="Google Shape;370;p36"/>
          <p:cNvSpPr txBox="1"/>
          <p:nvPr/>
        </p:nvSpPr>
        <p:spPr>
          <a:xfrm>
            <a:off x="759200" y="1612113"/>
            <a:ext cx="13182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-152400" lvl="0" marL="152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5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系統管理</a:t>
            </a:r>
            <a:endParaRPr b="1" sz="15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1" name="Google Shape;371;p36"/>
          <p:cNvSpPr txBox="1"/>
          <p:nvPr/>
        </p:nvSpPr>
        <p:spPr>
          <a:xfrm>
            <a:off x="2740625" y="1715200"/>
            <a:ext cx="55182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統計功能</a:t>
            </a:r>
            <a:endParaRPr>
              <a:solidFill>
                <a:srgbClr val="22222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FKai-SB"/>
              <a:buAutoNum type="arabicPeriod"/>
            </a:pPr>
            <a:r>
              <a:rPr lang="zh-TW">
                <a:solidFill>
                  <a:srgbClr val="222222"/>
                </a:solidFill>
                <a:latin typeface="DFKai-SB"/>
                <a:ea typeface="DFKai-SB"/>
                <a:cs typeface="DFKai-SB"/>
                <a:sym typeface="DFKai-SB"/>
              </a:rPr>
              <a:t>提供可針對單一考試統計，答題正確率</a:t>
            </a: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與錯誤率。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需提供各國考統計分數，平均分數與該考試科目之各提正確率。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FKai-SB"/>
              <a:buAutoNum type="arabicPeriod"/>
            </a:pPr>
            <a:r>
              <a:rPr lang="zh-TW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可提供統計各系使用率，包含測驗使用率與練習使用率。</a:t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72" name="Google Shape;372;p36"/>
          <p:cNvSpPr txBox="1"/>
          <p:nvPr/>
        </p:nvSpPr>
        <p:spPr>
          <a:xfrm>
            <a:off x="244825" y="481525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規格說明</a:t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0" y="4613556"/>
            <a:ext cx="415648" cy="47729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7"/>
          <p:cNvSpPr/>
          <p:nvPr/>
        </p:nvSpPr>
        <p:spPr>
          <a:xfrm>
            <a:off x="8257725" y="4431325"/>
            <a:ext cx="1083300" cy="10833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7"/>
          <p:cNvSpPr/>
          <p:nvPr/>
        </p:nvSpPr>
        <p:spPr>
          <a:xfrm>
            <a:off x="8333925" y="4507525"/>
            <a:ext cx="930900" cy="930900"/>
          </a:xfrm>
          <a:prstGeom prst="ellipse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7"/>
          <p:cNvSpPr txBox="1"/>
          <p:nvPr/>
        </p:nvSpPr>
        <p:spPr>
          <a:xfrm>
            <a:off x="8358600" y="4748400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491" y="4506529"/>
            <a:ext cx="485003" cy="528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p37"/>
          <p:cNvGrpSpPr/>
          <p:nvPr/>
        </p:nvGrpSpPr>
        <p:grpSpPr>
          <a:xfrm>
            <a:off x="-855845" y="391570"/>
            <a:ext cx="6772674" cy="851142"/>
            <a:chOff x="-3365" y="-423"/>
            <a:chExt cx="18060463" cy="2269712"/>
          </a:xfrm>
        </p:grpSpPr>
        <p:sp>
          <p:nvSpPr>
            <p:cNvPr id="383" name="Google Shape;383;p37"/>
            <p:cNvSpPr/>
            <p:nvPr/>
          </p:nvSpPr>
          <p:spPr>
            <a:xfrm rot="10800000">
              <a:off x="-3365" y="-423"/>
              <a:ext cx="18060463" cy="2269712"/>
            </a:xfrm>
            <a:custGeom>
              <a:rect b="b" l="l" r="r" t="t"/>
              <a:pathLst>
                <a:path extrusionOk="0" h="5372100" w="42746659">
                  <a:moveTo>
                    <a:pt x="41195991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1195991" y="5372100"/>
                  </a:lnTo>
                  <a:lnTo>
                    <a:pt x="42746659" y="2686050"/>
                  </a:lnTo>
                  <a:lnTo>
                    <a:pt x="41195991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</p:sp>
        <p:sp>
          <p:nvSpPr>
            <p:cNvPr id="384" name="Google Shape;384;p37"/>
            <p:cNvSpPr txBox="1"/>
            <p:nvPr/>
          </p:nvSpPr>
          <p:spPr>
            <a:xfrm>
              <a:off x="3932465" y="518895"/>
              <a:ext cx="12935700" cy="12315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M PLUS 1p"/>
                  <a:ea typeface="M PLUS 1p"/>
                  <a:cs typeface="M PLUS 1p"/>
                  <a:sym typeface="M PLUS 1p"/>
                </a:rPr>
                <a:t>教育訓練</a:t>
              </a:r>
              <a:endParaRPr b="1" sz="3000">
                <a:latin typeface="M PLUS 1p"/>
                <a:ea typeface="M PLUS 1p"/>
                <a:cs typeface="M PLUS 1p"/>
                <a:sym typeface="M PLUS 1p"/>
              </a:endParaRPr>
            </a:p>
          </p:txBody>
        </p:sp>
      </p:grpSp>
      <p:grpSp>
        <p:nvGrpSpPr>
          <p:cNvPr id="385" name="Google Shape;385;p37"/>
          <p:cNvGrpSpPr/>
          <p:nvPr/>
        </p:nvGrpSpPr>
        <p:grpSpPr>
          <a:xfrm>
            <a:off x="0" y="1426910"/>
            <a:ext cx="2563463" cy="3077245"/>
            <a:chOff x="0" y="2853820"/>
            <a:chExt cx="5126927" cy="6154490"/>
          </a:xfrm>
        </p:grpSpPr>
        <p:pic>
          <p:nvPicPr>
            <p:cNvPr id="386" name="Google Shape;386;p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2853820"/>
              <a:ext cx="5126927" cy="615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3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90414" y="4288586"/>
              <a:ext cx="3123402" cy="415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p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0" y="3261556"/>
              <a:ext cx="3036792" cy="510488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9" name="Google Shape;389;p37"/>
          <p:cNvSpPr txBox="1"/>
          <p:nvPr/>
        </p:nvSpPr>
        <p:spPr>
          <a:xfrm>
            <a:off x="2639700" y="1530900"/>
            <a:ext cx="6317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提供1-2次(共計3小時)教育訓練網站操作課程，針對給不同身份別進行教育訓練。</a:t>
            </a:r>
            <a:endParaRPr sz="1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90" name="Google Shape;390;p37"/>
          <p:cNvGraphicFramePr/>
          <p:nvPr/>
        </p:nvGraphicFramePr>
        <p:xfrm>
          <a:off x="2715875" y="2261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{ED96CE80-C45F-407E-8F04-CFB44C97495F}</a:tableStyleId>
              </a:tblPr>
              <a:tblGrid>
                <a:gridCol w="2277925"/>
                <a:gridCol w="1554575"/>
                <a:gridCol w="1203225"/>
                <a:gridCol w="1205800"/>
              </a:tblGrid>
              <a:tr h="52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500">
                          <a:solidFill>
                            <a:schemeClr val="lt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課程大綱</a:t>
                      </a:r>
                      <a:endParaRPr b="1" sz="1500">
                        <a:solidFill>
                          <a:schemeClr val="lt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500">
                          <a:solidFill>
                            <a:schemeClr val="lt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授課時數配當</a:t>
                      </a:r>
                      <a:endParaRPr b="1" sz="1500">
                        <a:solidFill>
                          <a:schemeClr val="lt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500">
                          <a:solidFill>
                            <a:schemeClr val="lt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授課場次</a:t>
                      </a:r>
                      <a:endParaRPr b="1" sz="1500">
                        <a:solidFill>
                          <a:schemeClr val="lt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500">
                          <a:solidFill>
                            <a:schemeClr val="lt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授課對象</a:t>
                      </a:r>
                      <a:endParaRPr b="1" sz="1500">
                        <a:solidFill>
                          <a:schemeClr val="lt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73763"/>
                    </a:solidFill>
                  </a:tcPr>
                </a:tc>
              </a:tr>
              <a:tr h="52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測驗平台功能</a:t>
                      </a: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說明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30分鐘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1-2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一般教師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考試管理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60分鐘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 vMerge="1"/>
                <a:tc vMerge="1"/>
              </a:tr>
              <a:tr h="52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考卷管理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5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90分鐘</a:t>
                      </a:r>
                      <a:endParaRPr sz="15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888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0" y="4613556"/>
            <a:ext cx="415648" cy="47729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8"/>
          <p:cNvSpPr/>
          <p:nvPr/>
        </p:nvSpPr>
        <p:spPr>
          <a:xfrm>
            <a:off x="8257725" y="4431325"/>
            <a:ext cx="1083300" cy="10833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8"/>
          <p:cNvSpPr/>
          <p:nvPr/>
        </p:nvSpPr>
        <p:spPr>
          <a:xfrm>
            <a:off x="8333925" y="4507525"/>
            <a:ext cx="930900" cy="930900"/>
          </a:xfrm>
          <a:prstGeom prst="ellipse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8"/>
          <p:cNvSpPr txBox="1"/>
          <p:nvPr/>
        </p:nvSpPr>
        <p:spPr>
          <a:xfrm>
            <a:off x="8358600" y="4748400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99" name="Google Shape;39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491" y="4506529"/>
            <a:ext cx="485003" cy="528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0" name="Google Shape;400;p38"/>
          <p:cNvGrpSpPr/>
          <p:nvPr/>
        </p:nvGrpSpPr>
        <p:grpSpPr>
          <a:xfrm>
            <a:off x="-855845" y="391570"/>
            <a:ext cx="6772674" cy="851142"/>
            <a:chOff x="-3365" y="-423"/>
            <a:chExt cx="18060463" cy="2269712"/>
          </a:xfrm>
        </p:grpSpPr>
        <p:sp>
          <p:nvSpPr>
            <p:cNvPr id="401" name="Google Shape;401;p38"/>
            <p:cNvSpPr/>
            <p:nvPr/>
          </p:nvSpPr>
          <p:spPr>
            <a:xfrm rot="10800000">
              <a:off x="-3365" y="-423"/>
              <a:ext cx="18060463" cy="2269712"/>
            </a:xfrm>
            <a:custGeom>
              <a:rect b="b" l="l" r="r" t="t"/>
              <a:pathLst>
                <a:path extrusionOk="0" h="5372100" w="42746659">
                  <a:moveTo>
                    <a:pt x="41195991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1195991" y="5372100"/>
                  </a:lnTo>
                  <a:lnTo>
                    <a:pt x="42746659" y="2686050"/>
                  </a:lnTo>
                  <a:lnTo>
                    <a:pt x="41195991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</p:sp>
        <p:sp>
          <p:nvSpPr>
            <p:cNvPr id="402" name="Google Shape;402;p38"/>
            <p:cNvSpPr txBox="1"/>
            <p:nvPr/>
          </p:nvSpPr>
          <p:spPr>
            <a:xfrm>
              <a:off x="3932465" y="518895"/>
              <a:ext cx="12935700" cy="12315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M PLUS 1p"/>
                  <a:ea typeface="M PLUS 1p"/>
                  <a:cs typeface="M PLUS 1p"/>
                  <a:sym typeface="M PLUS 1p"/>
                </a:rPr>
                <a:t>資訊安全</a:t>
              </a:r>
              <a:endParaRPr b="1" sz="3000">
                <a:latin typeface="M PLUS 1p"/>
                <a:ea typeface="M PLUS 1p"/>
                <a:cs typeface="M PLUS 1p"/>
                <a:sym typeface="M PLUS 1p"/>
              </a:endParaRPr>
            </a:p>
          </p:txBody>
        </p:sp>
      </p:grpSp>
      <p:sp>
        <p:nvSpPr>
          <p:cNvPr id="403" name="Google Shape;403;p38"/>
          <p:cNvSpPr/>
          <p:nvPr/>
        </p:nvSpPr>
        <p:spPr>
          <a:xfrm>
            <a:off x="580398" y="1452311"/>
            <a:ext cx="4681200" cy="3054000"/>
          </a:xfrm>
          <a:prstGeom prst="rect">
            <a:avLst/>
          </a:prstGeom>
          <a:solidFill>
            <a:srgbClr val="1836B2">
              <a:alpha val="8240"/>
            </a:srgbClr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4" name="Google Shape;404;p38"/>
          <p:cNvGrpSpPr/>
          <p:nvPr/>
        </p:nvGrpSpPr>
        <p:grpSpPr>
          <a:xfrm>
            <a:off x="5761414" y="1545560"/>
            <a:ext cx="378269" cy="307217"/>
            <a:chOff x="6193" y="5364"/>
            <a:chExt cx="945909" cy="819245"/>
          </a:xfrm>
        </p:grpSpPr>
        <p:sp>
          <p:nvSpPr>
            <p:cNvPr id="405" name="Google Shape;405;p38"/>
            <p:cNvSpPr/>
            <p:nvPr/>
          </p:nvSpPr>
          <p:spPr>
            <a:xfrm rot="10800000">
              <a:off x="6193" y="5364"/>
              <a:ext cx="945909" cy="819245"/>
            </a:xfrm>
            <a:custGeom>
              <a:rect b="b" l="l" r="r" t="t"/>
              <a:pathLst>
                <a:path extrusionOk="0" h="5372100" w="620268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  <a:ln>
              <a:noFill/>
            </a:ln>
          </p:spPr>
        </p:sp>
        <p:sp>
          <p:nvSpPr>
            <p:cNvPr id="406" name="Google Shape;406;p38"/>
            <p:cNvSpPr txBox="1"/>
            <p:nvPr/>
          </p:nvSpPr>
          <p:spPr>
            <a:xfrm>
              <a:off x="209501" y="168425"/>
              <a:ext cx="53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1200" u="none" cap="none" strike="noStrike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01</a:t>
              </a:r>
              <a:endParaRPr sz="700"/>
            </a:p>
          </p:txBody>
        </p:sp>
      </p:grpSp>
      <p:grpSp>
        <p:nvGrpSpPr>
          <p:cNvPr id="407" name="Google Shape;407;p38"/>
          <p:cNvGrpSpPr/>
          <p:nvPr/>
        </p:nvGrpSpPr>
        <p:grpSpPr>
          <a:xfrm>
            <a:off x="5761414" y="2179811"/>
            <a:ext cx="378269" cy="307217"/>
            <a:chOff x="6193" y="5364"/>
            <a:chExt cx="945909" cy="819245"/>
          </a:xfrm>
        </p:grpSpPr>
        <p:sp>
          <p:nvSpPr>
            <p:cNvPr id="408" name="Google Shape;408;p38"/>
            <p:cNvSpPr/>
            <p:nvPr/>
          </p:nvSpPr>
          <p:spPr>
            <a:xfrm rot="10800000">
              <a:off x="6193" y="5364"/>
              <a:ext cx="945909" cy="819245"/>
            </a:xfrm>
            <a:custGeom>
              <a:rect b="b" l="l" r="r" t="t"/>
              <a:pathLst>
                <a:path extrusionOk="0" h="5372100" w="620268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  <a:ln>
              <a:noFill/>
            </a:ln>
          </p:spPr>
        </p:sp>
        <p:sp>
          <p:nvSpPr>
            <p:cNvPr id="409" name="Google Shape;409;p38"/>
            <p:cNvSpPr txBox="1"/>
            <p:nvPr/>
          </p:nvSpPr>
          <p:spPr>
            <a:xfrm>
              <a:off x="209517" y="151295"/>
              <a:ext cx="533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1200" u="none" cap="none" strike="noStrike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02</a:t>
              </a:r>
              <a:endParaRPr sz="700"/>
            </a:p>
          </p:txBody>
        </p:sp>
      </p:grpSp>
      <p:pic>
        <p:nvPicPr>
          <p:cNvPr id="410" name="Google Shape;41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6656" y="1563404"/>
            <a:ext cx="4404022" cy="2832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58933" y="2783103"/>
            <a:ext cx="2678804" cy="172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8"/>
          <p:cNvSpPr txBox="1"/>
          <p:nvPr/>
        </p:nvSpPr>
        <p:spPr>
          <a:xfrm>
            <a:off x="6255146" y="1483850"/>
            <a:ext cx="23343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zh-TW" sz="12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提供網站需安裝SSL憑證並設定TLS1.2。</a:t>
            </a:r>
            <a:endParaRPr sz="12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3" name="Google Shape;413;p38"/>
          <p:cNvSpPr txBox="1"/>
          <p:nvPr/>
        </p:nvSpPr>
        <p:spPr>
          <a:xfrm>
            <a:off x="6277577" y="2095412"/>
            <a:ext cx="22896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zh-TW" sz="12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提供上線前透過OWASP ZAP進行弱點掃描。</a:t>
            </a:r>
            <a:endParaRPr sz="12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4" name="Google Shape;414;p38"/>
          <p:cNvSpPr txBox="1"/>
          <p:nvPr>
            <p:ph idx="12" type="sldNum"/>
          </p:nvPr>
        </p:nvSpPr>
        <p:spPr>
          <a:xfrm>
            <a:off x="4236229" y="2331608"/>
            <a:ext cx="274500" cy="1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0" y="4613556"/>
            <a:ext cx="415648" cy="47729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/>
          <p:nvPr/>
        </p:nvSpPr>
        <p:spPr>
          <a:xfrm>
            <a:off x="8257725" y="4431325"/>
            <a:ext cx="1083300" cy="10833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9"/>
          <p:cNvSpPr/>
          <p:nvPr/>
        </p:nvSpPr>
        <p:spPr>
          <a:xfrm>
            <a:off x="8333925" y="4507525"/>
            <a:ext cx="930900" cy="930900"/>
          </a:xfrm>
          <a:prstGeom prst="ellipse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9"/>
          <p:cNvSpPr txBox="1"/>
          <p:nvPr/>
        </p:nvSpPr>
        <p:spPr>
          <a:xfrm>
            <a:off x="8358600" y="4748400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423" name="Google Shape;423;p39"/>
          <p:cNvGrpSpPr/>
          <p:nvPr/>
        </p:nvGrpSpPr>
        <p:grpSpPr>
          <a:xfrm>
            <a:off x="-855845" y="391570"/>
            <a:ext cx="6772674" cy="851142"/>
            <a:chOff x="-3365" y="-423"/>
            <a:chExt cx="18060463" cy="2269712"/>
          </a:xfrm>
        </p:grpSpPr>
        <p:sp>
          <p:nvSpPr>
            <p:cNvPr id="424" name="Google Shape;424;p39"/>
            <p:cNvSpPr/>
            <p:nvPr/>
          </p:nvSpPr>
          <p:spPr>
            <a:xfrm rot="10800000">
              <a:off x="-3365" y="-423"/>
              <a:ext cx="18060463" cy="2269712"/>
            </a:xfrm>
            <a:custGeom>
              <a:rect b="b" l="l" r="r" t="t"/>
              <a:pathLst>
                <a:path extrusionOk="0" h="5372100" w="42746659">
                  <a:moveTo>
                    <a:pt x="41195991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1195991" y="5372100"/>
                  </a:lnTo>
                  <a:lnTo>
                    <a:pt x="42746659" y="2686050"/>
                  </a:lnTo>
                  <a:lnTo>
                    <a:pt x="41195991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</p:sp>
        <p:sp>
          <p:nvSpPr>
            <p:cNvPr id="425" name="Google Shape;425;p39"/>
            <p:cNvSpPr txBox="1"/>
            <p:nvPr/>
          </p:nvSpPr>
          <p:spPr>
            <a:xfrm>
              <a:off x="3932465" y="518895"/>
              <a:ext cx="12935700" cy="1231500"/>
            </a:xfrm>
            <a:prstGeom prst="rect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M PLUS 1p"/>
                  <a:ea typeface="M PLUS 1p"/>
                  <a:cs typeface="M PLUS 1p"/>
                  <a:sym typeface="M PLUS 1p"/>
                </a:rPr>
                <a:t>備份還原機制</a:t>
              </a:r>
              <a:endParaRPr b="1" sz="3000">
                <a:latin typeface="M PLUS 1p"/>
                <a:ea typeface="M PLUS 1p"/>
                <a:cs typeface="M PLUS 1p"/>
                <a:sym typeface="M PLUS 1p"/>
              </a:endParaRPr>
            </a:p>
          </p:txBody>
        </p:sp>
      </p:grpSp>
      <p:sp>
        <p:nvSpPr>
          <p:cNvPr id="426" name="Google Shape;426;p39"/>
          <p:cNvSpPr txBox="1"/>
          <p:nvPr/>
        </p:nvSpPr>
        <p:spPr>
          <a:xfrm>
            <a:off x="381000" y="1524000"/>
            <a:ext cx="723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提供完整的系統備份回復機制將災害的損之降之最低。</a:t>
            </a:r>
            <a:endParaRPr sz="15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427" name="Google Shape;427;p39"/>
          <p:cNvGraphicFramePr/>
          <p:nvPr/>
        </p:nvGraphicFramePr>
        <p:xfrm>
          <a:off x="517094" y="2108963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{C602643F-DD86-44DC-A6E4-85867A171F4C}</a:tableStyleId>
              </a:tblPr>
              <a:tblGrid>
                <a:gridCol w="1179125"/>
                <a:gridCol w="3013300"/>
              </a:tblGrid>
              <a:tr h="2879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200">
                          <a:solidFill>
                            <a:schemeClr val="lt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主機備份作法</a:t>
                      </a:r>
                      <a:endParaRPr b="1" sz="1200">
                        <a:solidFill>
                          <a:schemeClr val="lt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5394"/>
                    </a:solidFill>
                  </a:tcPr>
                </a:tc>
                <a:tc hMerge="1"/>
              </a:tr>
              <a:tr h="28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備份時間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與每天凌晨 3 點實施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執行的程式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/backup/data/backup.sh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  <a:tr h="719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備份資料夾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/etc /home  /root (system.tar.gz設定檔) 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/var/lib/XXX  (XXX.tgz  jente資料庫)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/var/www/html/jente  (網頁)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備份存放點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仁德醫護管理專科學校</a:t>
                      </a: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指定機器/backup，使用ftp上傳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  <a:tr h="28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備份檔保存方法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於備份機保留一星期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28" name="Google Shape;428;p39"/>
          <p:cNvGraphicFramePr/>
          <p:nvPr/>
        </p:nvGraphicFramePr>
        <p:xfrm>
          <a:off x="4903831" y="2108963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{C602643F-DD86-44DC-A6E4-85867A171F4C}</a:tableStyleId>
              </a:tblPr>
              <a:tblGrid>
                <a:gridCol w="1073450"/>
                <a:gridCol w="2649650"/>
              </a:tblGrid>
              <a:tr h="280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200">
                          <a:solidFill>
                            <a:srgbClr val="FAFAFA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主機還原機制</a:t>
                      </a:r>
                      <a:endParaRPr b="1" sz="1200">
                        <a:solidFill>
                          <a:srgbClr val="FAFAFA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5394"/>
                    </a:solidFill>
                  </a:tcPr>
                </a:tc>
                <a:tc hMerge="1"/>
              </a:tr>
              <a:tr h="53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系統還原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安裝Base linux，將system.tar.gz還原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tar xvfz  system.tar.gz -C /，將會還原/etc, /root 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資料庫還原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將資料庫資料倒回，停止XXX資料庫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tar xvfz XXX.tar.gz  -C /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啟動XXX，將會還原/var/lib/XXX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FC5E8"/>
                    </a:solidFill>
                  </a:tcPr>
                </a:tc>
              </a:tr>
              <a:tr h="850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自動安裝套件還原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 anchor="ctr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將網站資料倒回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1.停止apache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2.tar xvfz app.tar.gz -C /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3.啟動apache，將會還原/var/www/html/</a:t>
                      </a: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jente</a:t>
                      </a:r>
                      <a:r>
                        <a:rPr lang="zh-TW" sz="12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,   /opt/</a:t>
                      </a:r>
                      <a:endParaRPr sz="12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17475" marB="17475" marR="17475" marL="17475">
                    <a:lnL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FAFAF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0"/>
          <p:cNvSpPr txBox="1"/>
          <p:nvPr/>
        </p:nvSpPr>
        <p:spPr>
          <a:xfrm>
            <a:off x="311700" y="1359400"/>
            <a:ext cx="8629200" cy="3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問題1:網域申請與SSL憑證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問題2:帳號匯入格式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問題3:APP上架用的帳號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問題4:教育訓練討論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問題5:統一聯絡窗口(為了專案進行,是否有統一窗口)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434" name="Google Shape;434;p40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435" name="Google Shape;43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40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0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40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439" name="Google Shape;439;p40"/>
          <p:cNvGrpSpPr/>
          <p:nvPr/>
        </p:nvGrpSpPr>
        <p:grpSpPr>
          <a:xfrm>
            <a:off x="-855845" y="391570"/>
            <a:ext cx="6772674" cy="851142"/>
            <a:chOff x="-3365" y="-423"/>
            <a:chExt cx="18060463" cy="2269712"/>
          </a:xfrm>
        </p:grpSpPr>
        <p:sp>
          <p:nvSpPr>
            <p:cNvPr id="440" name="Google Shape;440;p40"/>
            <p:cNvSpPr/>
            <p:nvPr/>
          </p:nvSpPr>
          <p:spPr>
            <a:xfrm rot="10800000">
              <a:off x="-3365" y="-423"/>
              <a:ext cx="18060463" cy="2269712"/>
            </a:xfrm>
            <a:custGeom>
              <a:rect b="b" l="l" r="r" t="t"/>
              <a:pathLst>
                <a:path extrusionOk="0" h="5372100" w="42746659">
                  <a:moveTo>
                    <a:pt x="41195991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1195991" y="5372100"/>
                  </a:lnTo>
                  <a:lnTo>
                    <a:pt x="42746659" y="2686050"/>
                  </a:lnTo>
                  <a:lnTo>
                    <a:pt x="41195991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</p:sp>
        <p:sp>
          <p:nvSpPr>
            <p:cNvPr id="441" name="Google Shape;441;p40"/>
            <p:cNvSpPr txBox="1"/>
            <p:nvPr/>
          </p:nvSpPr>
          <p:spPr>
            <a:xfrm>
              <a:off x="3932465" y="518895"/>
              <a:ext cx="12935700" cy="1231500"/>
            </a:xfrm>
            <a:prstGeom prst="rect">
              <a:avLst/>
            </a:pr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M PLUS 1p"/>
                  <a:ea typeface="M PLUS 1p"/>
                  <a:cs typeface="M PLUS 1p"/>
                  <a:sym typeface="M PLUS 1p"/>
                </a:rPr>
                <a:t>問題討論</a:t>
              </a:r>
              <a:endParaRPr b="1" sz="3000">
                <a:latin typeface="M PLUS 1p"/>
                <a:ea typeface="M PLUS 1p"/>
                <a:cs typeface="M PLUS 1p"/>
                <a:sym typeface="M PLUS 1p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1"/>
          <p:cNvSpPr txBox="1"/>
          <p:nvPr/>
        </p:nvSpPr>
        <p:spPr>
          <a:xfrm>
            <a:off x="311700" y="1242701"/>
            <a:ext cx="8198400" cy="3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問題6:虛擬主機或實體主機規格</a:t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a.一組測試機:一臺主機</a:t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b.一組正式環境:一臺AP與一臺DB</a:t>
            </a:r>
            <a:b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AP主機</a:t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DB</a:t>
            </a: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主機</a:t>
            </a:r>
            <a:endParaRPr sz="1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7" name="Google Shape;447;p41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448" name="Google Shape;448;p41"/>
          <p:cNvGraphicFramePr/>
          <p:nvPr/>
        </p:nvGraphicFramePr>
        <p:xfrm>
          <a:off x="1704738" y="226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{ED96CE80-C45F-407E-8F04-CFB44C97495F}</a:tableStyleId>
              </a:tblPr>
              <a:tblGrid>
                <a:gridCol w="801325"/>
                <a:gridCol w="1795625"/>
                <a:gridCol w="2847900"/>
              </a:tblGrid>
              <a:tr h="34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品名</a:t>
                      </a:r>
                      <a:endParaRPr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規格</a:t>
                      </a:r>
                      <a:endParaRPr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4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中央處理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建議至少4核心含以上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記憶體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建議至少16GB含以上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硬碟空間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至少500GB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449" name="Google Shape;449;p41"/>
          <p:cNvGraphicFramePr/>
          <p:nvPr/>
        </p:nvGraphicFramePr>
        <p:xfrm>
          <a:off x="1737313" y="3742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{ED96CE80-C45F-407E-8F04-CFB44C97495F}</a:tableStyleId>
              </a:tblPr>
              <a:tblGrid>
                <a:gridCol w="775600"/>
                <a:gridCol w="1738025"/>
                <a:gridCol w="2898650"/>
              </a:tblGrid>
              <a:tr h="382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品名</a:t>
                      </a:r>
                      <a:endParaRPr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規格</a:t>
                      </a:r>
                      <a:endParaRPr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39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中央處理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建議至少2核心含以上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記憶體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建議至少16GB含以上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9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硬碟空間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至少200GB</a:t>
                      </a:r>
                      <a:endParaRPr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450" name="Google Shape;450;p41"/>
          <p:cNvGrpSpPr/>
          <p:nvPr/>
        </p:nvGrpSpPr>
        <p:grpSpPr>
          <a:xfrm>
            <a:off x="8257725" y="4431325"/>
            <a:ext cx="1083300" cy="1083300"/>
            <a:chOff x="8257725" y="4431325"/>
            <a:chExt cx="1083300" cy="1083300"/>
          </a:xfrm>
        </p:grpSpPr>
        <p:sp>
          <p:nvSpPr>
            <p:cNvPr id="451" name="Google Shape;451;p41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3" name="Google Shape;453;p41"/>
          <p:cNvGrpSpPr/>
          <p:nvPr/>
        </p:nvGrpSpPr>
        <p:grpSpPr>
          <a:xfrm>
            <a:off x="-855845" y="391570"/>
            <a:ext cx="6772674" cy="851142"/>
            <a:chOff x="-3365" y="-423"/>
            <a:chExt cx="18060463" cy="2269712"/>
          </a:xfrm>
        </p:grpSpPr>
        <p:sp>
          <p:nvSpPr>
            <p:cNvPr id="454" name="Google Shape;454;p41"/>
            <p:cNvSpPr/>
            <p:nvPr/>
          </p:nvSpPr>
          <p:spPr>
            <a:xfrm rot="10800000">
              <a:off x="-3365" y="-423"/>
              <a:ext cx="18060463" cy="2269712"/>
            </a:xfrm>
            <a:custGeom>
              <a:rect b="b" l="l" r="r" t="t"/>
              <a:pathLst>
                <a:path extrusionOk="0" h="5372100" w="42746659">
                  <a:moveTo>
                    <a:pt x="41195991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1195991" y="5372100"/>
                  </a:lnTo>
                  <a:lnTo>
                    <a:pt x="42746659" y="2686050"/>
                  </a:lnTo>
                  <a:lnTo>
                    <a:pt x="41195991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</p:sp>
        <p:sp>
          <p:nvSpPr>
            <p:cNvPr id="455" name="Google Shape;455;p41"/>
            <p:cNvSpPr txBox="1"/>
            <p:nvPr/>
          </p:nvSpPr>
          <p:spPr>
            <a:xfrm>
              <a:off x="3932465" y="518895"/>
              <a:ext cx="12935700" cy="1231500"/>
            </a:xfrm>
            <a:prstGeom prst="rect">
              <a:avLst/>
            </a:pr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M PLUS 1p"/>
                  <a:ea typeface="M PLUS 1p"/>
                  <a:cs typeface="M PLUS 1p"/>
                  <a:sym typeface="M PLUS 1p"/>
                </a:rPr>
                <a:t>問題討論</a:t>
              </a:r>
              <a:endParaRPr b="1" sz="3000">
                <a:latin typeface="M PLUS 1p"/>
                <a:ea typeface="M PLUS 1p"/>
                <a:cs typeface="M PLUS 1p"/>
                <a:sym typeface="M PLUS 1p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2"/>
          <p:cNvSpPr txBox="1"/>
          <p:nvPr/>
        </p:nvSpPr>
        <p:spPr>
          <a:xfrm>
            <a:off x="311700" y="1448925"/>
            <a:ext cx="8198400" cy="3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作業環境需求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461" name="Google Shape;461;p42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462" name="Google Shape;462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3" name="Google Shape;463;p42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5" name="Google Shape;465;p42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466" name="Google Shape;466;p42"/>
          <p:cNvGraphicFramePr/>
          <p:nvPr/>
        </p:nvGraphicFramePr>
        <p:xfrm>
          <a:off x="1058850" y="219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{ED96CE80-C45F-407E-8F04-CFB44C97495F}</a:tableStyleId>
              </a:tblPr>
              <a:tblGrid>
                <a:gridCol w="927200"/>
                <a:gridCol w="1806850"/>
                <a:gridCol w="4559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品名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規格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作業系統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Ubuntu 22.04 </a:t>
                      </a: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以上版本作業系統 (建議)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程式語言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PHP 7.4 以上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資料庫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MariaDB 或MySQL資料庫系統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467" name="Google Shape;467;p42"/>
          <p:cNvGrpSpPr/>
          <p:nvPr/>
        </p:nvGrpSpPr>
        <p:grpSpPr>
          <a:xfrm>
            <a:off x="-855845" y="391570"/>
            <a:ext cx="6772674" cy="851142"/>
            <a:chOff x="-3365" y="-423"/>
            <a:chExt cx="18060463" cy="2269712"/>
          </a:xfrm>
        </p:grpSpPr>
        <p:sp>
          <p:nvSpPr>
            <p:cNvPr id="468" name="Google Shape;468;p42"/>
            <p:cNvSpPr/>
            <p:nvPr/>
          </p:nvSpPr>
          <p:spPr>
            <a:xfrm rot="10800000">
              <a:off x="-3365" y="-423"/>
              <a:ext cx="18060463" cy="2269712"/>
            </a:xfrm>
            <a:custGeom>
              <a:rect b="b" l="l" r="r" t="t"/>
              <a:pathLst>
                <a:path extrusionOk="0" h="5372100" w="42746659">
                  <a:moveTo>
                    <a:pt x="41195991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1195991" y="5372100"/>
                  </a:lnTo>
                  <a:lnTo>
                    <a:pt x="42746659" y="2686050"/>
                  </a:lnTo>
                  <a:lnTo>
                    <a:pt x="41195991" y="0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</p:sp>
        <p:sp>
          <p:nvSpPr>
            <p:cNvPr id="469" name="Google Shape;469;p42"/>
            <p:cNvSpPr txBox="1"/>
            <p:nvPr/>
          </p:nvSpPr>
          <p:spPr>
            <a:xfrm>
              <a:off x="3932465" y="518895"/>
              <a:ext cx="12935700" cy="1231500"/>
            </a:xfrm>
            <a:prstGeom prst="rect">
              <a:avLst/>
            </a:prstGeom>
            <a:solidFill>
              <a:srgbClr val="7F6000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M PLUS 1p"/>
                  <a:ea typeface="M PLUS 1p"/>
                  <a:cs typeface="M PLUS 1p"/>
                  <a:sym typeface="M PLUS 1p"/>
                </a:rPr>
                <a:t>問題討論</a:t>
              </a:r>
              <a:endParaRPr b="1" sz="3000">
                <a:latin typeface="M PLUS 1p"/>
                <a:ea typeface="M PLUS 1p"/>
                <a:cs typeface="M PLUS 1p"/>
                <a:sym typeface="M PLUS 1p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E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3"/>
          <p:cNvSpPr txBox="1"/>
          <p:nvPr/>
        </p:nvSpPr>
        <p:spPr>
          <a:xfrm>
            <a:off x="311700" y="846632"/>
            <a:ext cx="8198400" cy="39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475" name="Google Shape;475;p43"/>
          <p:cNvGrpSpPr/>
          <p:nvPr/>
        </p:nvGrpSpPr>
        <p:grpSpPr>
          <a:xfrm>
            <a:off x="74500" y="4431325"/>
            <a:ext cx="9266525" cy="1083300"/>
            <a:chOff x="74500" y="4431325"/>
            <a:chExt cx="9266525" cy="10833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00" y="4613556"/>
              <a:ext cx="415648" cy="4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/>
            <p:nvPr/>
          </p:nvSpPr>
          <p:spPr>
            <a:xfrm>
              <a:off x="8257725" y="4431325"/>
              <a:ext cx="1083300" cy="1083300"/>
            </a:xfrm>
            <a:prstGeom prst="ellipse">
              <a:avLst/>
            </a:prstGeom>
            <a:noFill/>
            <a:ln cap="flat" cmpd="sng" w="2857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3"/>
            <p:cNvSpPr/>
            <p:nvPr/>
          </p:nvSpPr>
          <p:spPr>
            <a:xfrm>
              <a:off x="8333925" y="4507525"/>
              <a:ext cx="930900" cy="930900"/>
            </a:xfrm>
            <a:prstGeom prst="ellipse">
              <a:avLst/>
            </a:prstGeom>
            <a:noFill/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9" name="Google Shape;479;p43"/>
          <p:cNvSpPr txBox="1"/>
          <p:nvPr/>
        </p:nvSpPr>
        <p:spPr>
          <a:xfrm>
            <a:off x="8352375" y="4770225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480" name="Google Shape;480;p43"/>
          <p:cNvGraphicFramePr/>
          <p:nvPr/>
        </p:nvGraphicFramePr>
        <p:xfrm>
          <a:off x="952500" y="21426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{ED96CE80-C45F-407E-8F04-CFB44C97495F}</a:tableStyleId>
              </a:tblPr>
              <a:tblGrid>
                <a:gridCol w="805175"/>
                <a:gridCol w="2040775"/>
                <a:gridCol w="1819800"/>
                <a:gridCol w="2573250"/>
              </a:tblGrid>
              <a:tr h="512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項次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服務名稱/port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使用範圍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用途</a:t>
                      </a:r>
                      <a:endParaRPr sz="1800">
                        <a:solidFill>
                          <a:srgbClr val="FFFFFF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</a:tr>
              <a:tr h="863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ssh/22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限定IP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60.248.142.180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Ubuntu 22.04</a:t>
                      </a: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以上版本作業系統 (建議)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2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80/443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對外全部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網站對外連線</a:t>
                      </a:r>
                      <a:endParaRPr sz="180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1" name="Google Shape;481;p43"/>
          <p:cNvSpPr txBox="1"/>
          <p:nvPr/>
        </p:nvSpPr>
        <p:spPr>
          <a:xfrm>
            <a:off x="461375" y="1392675"/>
            <a:ext cx="3000000" cy="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問題7:</a:t>
            </a:r>
            <a:r>
              <a:rPr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防火牆設定需求</a:t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82" name="Google Shape;482;p43"/>
          <p:cNvSpPr/>
          <p:nvPr/>
        </p:nvSpPr>
        <p:spPr>
          <a:xfrm rot="10800000">
            <a:off x="-815770" y="396606"/>
            <a:ext cx="6732599" cy="846106"/>
          </a:xfrm>
          <a:custGeom>
            <a:rect b="b" l="l" r="r" t="t"/>
            <a:pathLst>
              <a:path extrusionOk="0" h="5372100" w="42746659">
                <a:moveTo>
                  <a:pt x="41195991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1195991" y="5372100"/>
                </a:lnTo>
                <a:lnTo>
                  <a:pt x="42746659" y="2686050"/>
                </a:lnTo>
                <a:lnTo>
                  <a:pt x="41195991" y="0"/>
                </a:lnTo>
                <a:close/>
              </a:path>
            </a:pathLst>
          </a:custGeom>
          <a:solidFill>
            <a:srgbClr val="7F6000"/>
          </a:solidFill>
          <a:ln>
            <a:noFill/>
          </a:ln>
        </p:spPr>
      </p:sp>
      <p:sp>
        <p:nvSpPr>
          <p:cNvPr id="483" name="Google Shape;483;p43"/>
          <p:cNvSpPr txBox="1"/>
          <p:nvPr/>
        </p:nvSpPr>
        <p:spPr>
          <a:xfrm>
            <a:off x="457200" y="4572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000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問題討論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4"/>
          <p:cNvSpPr/>
          <p:nvPr/>
        </p:nvSpPr>
        <p:spPr>
          <a:xfrm>
            <a:off x="8333925" y="4507525"/>
            <a:ext cx="930900" cy="930900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4"/>
          <p:cNvSpPr/>
          <p:nvPr/>
        </p:nvSpPr>
        <p:spPr>
          <a:xfrm>
            <a:off x="8257725" y="4431325"/>
            <a:ext cx="1083300" cy="1083300"/>
          </a:xfrm>
          <a:prstGeom prst="ellipse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4"/>
          <p:cNvSpPr/>
          <p:nvPr/>
        </p:nvSpPr>
        <p:spPr>
          <a:xfrm>
            <a:off x="130800" y="1969475"/>
            <a:ext cx="8882400" cy="13926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4"/>
          <p:cNvSpPr txBox="1"/>
          <p:nvPr>
            <p:ph type="ctrTitle"/>
          </p:nvPr>
        </p:nvSpPr>
        <p:spPr>
          <a:xfrm>
            <a:off x="311688" y="1654388"/>
            <a:ext cx="8520600" cy="1995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B5394"/>
              </a:solidFill>
              <a:highlight>
                <a:srgbClr val="CFE2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3600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感謝聆聽</a:t>
            </a:r>
            <a:endParaRPr b="1" sz="3600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3600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謝謝</a:t>
            </a:r>
            <a:endParaRPr b="1" sz="3600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B5394"/>
              </a:solidFill>
              <a:highlight>
                <a:srgbClr val="CFE2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92" name="Google Shape;49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8">
            <a:off x="4240438" y="965922"/>
            <a:ext cx="663125" cy="761450"/>
          </a:xfrm>
          <a:prstGeom prst="rect">
            <a:avLst/>
          </a:prstGeom>
          <a:noFill/>
          <a:ln>
            <a:noFill/>
          </a:ln>
          <a:effectLst>
            <a:outerShdw blurRad="42863" rotWithShape="0" algn="bl">
              <a:srgbClr val="F3F3F3"/>
            </a:outerShdw>
          </a:effectLst>
        </p:spPr>
      </p:pic>
      <p:sp>
        <p:nvSpPr>
          <p:cNvPr id="493" name="Google Shape;493;p44"/>
          <p:cNvSpPr txBox="1"/>
          <p:nvPr/>
        </p:nvSpPr>
        <p:spPr>
          <a:xfrm>
            <a:off x="8358600" y="4748400"/>
            <a:ext cx="785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10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of 29</a:t>
            </a:r>
            <a:endParaRPr b="1" sz="10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94" name="Google Shape;494;p44"/>
          <p:cNvSpPr txBox="1"/>
          <p:nvPr/>
        </p:nvSpPr>
        <p:spPr>
          <a:xfrm>
            <a:off x="1097625" y="3481525"/>
            <a:ext cx="7160100" cy="9132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>
              <a:srgbClr val="FFFFFF">
                <a:alpha val="9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5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服務、可靠、專業、熱情、分享</a:t>
            </a:r>
            <a:endParaRPr b="1" sz="15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5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zh-TW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ervice </a:t>
            </a:r>
            <a:r>
              <a:rPr b="1" lang="zh-TW" sz="15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zh-TW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rusty </a:t>
            </a:r>
            <a:r>
              <a:rPr b="1" lang="zh-TW" sz="15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zh-TW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xperts </a:t>
            </a:r>
            <a:r>
              <a:rPr b="1" lang="zh-TW" sz="15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zh-TW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assion</a:t>
            </a:r>
            <a:r>
              <a:rPr b="1" lang="zh-TW" sz="1500">
                <a:solidFill>
                  <a:srgbClr val="2626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zh-TW" sz="1500">
                <a:solidFill>
                  <a:srgbClr val="3D85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zh-TW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hare</a:t>
            </a:r>
            <a:r>
              <a:rPr lang="zh-TW" sz="2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sz="20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